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657" r:id="rId2"/>
    <p:sldId id="684" r:id="rId3"/>
    <p:sldId id="685" r:id="rId4"/>
    <p:sldId id="699" r:id="rId5"/>
    <p:sldId id="687" r:id="rId6"/>
    <p:sldId id="688" r:id="rId7"/>
    <p:sldId id="689" r:id="rId8"/>
    <p:sldId id="690" r:id="rId9"/>
    <p:sldId id="691" r:id="rId10"/>
    <p:sldId id="692" r:id="rId11"/>
    <p:sldId id="693" r:id="rId12"/>
    <p:sldId id="694" r:id="rId13"/>
    <p:sldId id="695" r:id="rId14"/>
    <p:sldId id="696" r:id="rId15"/>
    <p:sldId id="697" r:id="rId16"/>
    <p:sldId id="698" r:id="rId17"/>
    <p:sldId id="700" r:id="rId18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57" autoAdjust="0"/>
  </p:normalViewPr>
  <p:slideViewPr>
    <p:cSldViewPr snapToGrid="0">
      <p:cViewPr varScale="1">
        <p:scale>
          <a:sx n="90" d="100"/>
          <a:sy n="90" d="100"/>
        </p:scale>
        <p:origin x="3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4EFAF-86FC-4EF0-B759-10AF07AB241C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92EDC-B164-4E2C-BE16-2C560CE5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 dirty="0"/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0783E6-E264-40D7-9A26-8967362FC81E}" type="slidenum">
              <a:rPr lang="da-DK" altLang="en-US"/>
              <a:pPr/>
              <a:t>2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17480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THE WATER CYCLE</a:t>
            </a:r>
          </a:p>
          <a:p>
            <a:r>
              <a:rPr lang="en-GB" altLang="en-US" dirty="0"/>
              <a:t>The earth has a limited amount of water. It keeps going around in what we call the “Water Cycle”:</a:t>
            </a:r>
          </a:p>
          <a:p>
            <a:r>
              <a:rPr lang="en-GB" altLang="en-US" dirty="0"/>
              <a:t>The sun heats water in rivers, lakes or the ocean. Water EVAPORATES becoming water vapour.</a:t>
            </a:r>
          </a:p>
          <a:p>
            <a:r>
              <a:rPr lang="en-GB" altLang="en-US" dirty="0"/>
              <a:t>The vapour rises into the air. When it reaches the colder atmosphere it CONDENSES to form clouds.</a:t>
            </a:r>
          </a:p>
          <a:p>
            <a:r>
              <a:rPr lang="en-GB" altLang="en-US" dirty="0"/>
              <a:t>As more water vapour collects in the clouds, the clouds become heavier. When they can't hold the water vapour, water falls back from the clouds back to Earth as PRECIPITATION - such as rain, hail or snow.</a:t>
            </a:r>
          </a:p>
          <a:p>
            <a:r>
              <a:rPr lang="en-GB" altLang="en-US" dirty="0"/>
              <a:t>The precipitation COLLECTS in the oceans, lakes or rivers, or may end up on land.</a:t>
            </a:r>
          </a:p>
          <a:p>
            <a:r>
              <a:rPr lang="en-GB" altLang="en-US" dirty="0"/>
              <a:t>We know that changes in the water cycle are increasing the risks of floods and droughts (</a:t>
            </a:r>
            <a:r>
              <a:rPr lang="en-GB" altLang="en-US" dirty="0" err="1"/>
              <a:t>climaterealityproject</a:t>
            </a:r>
            <a:r>
              <a:rPr lang="en-GB" altLang="en-US" dirty="0"/>
              <a:t>).</a:t>
            </a:r>
          </a:p>
          <a:p>
            <a:endParaRPr lang="en-GB" altLang="en-US" dirty="0"/>
          </a:p>
        </p:txBody>
      </p:sp>
      <p:sp>
        <p:nvSpPr>
          <p:cNvPr id="3072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44701D-9168-40B2-8372-BD29869263A2}" type="slidenum">
              <a:rPr lang="da-DK" altLang="en-US"/>
              <a:pPr/>
              <a:t>13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416416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What do you think that scientists project?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Temperature increase range shows projected</a:t>
            </a:r>
            <a:r>
              <a:rPr lang="en-GB" altLang="en-US"/>
              <a:t> increase of global mean surface temperature by the end of the 21st century (2081–2100) relative to 1986–2005, depending on how much greenhouse gas emissions are reduced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69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 dirty="0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572DAC-76DB-4C06-834C-9D3E12443E3B}" type="slidenum">
              <a:rPr lang="da-DK" altLang="en-US"/>
              <a:pPr/>
              <a:t>3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85811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 dirty="0"/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FCBF0C-24C1-498E-82EE-84E82A882597}" type="slidenum">
              <a:rPr lang="da-DK" altLang="en-US"/>
              <a:pPr/>
              <a:t>4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42894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 dirty="0"/>
          </a:p>
        </p:txBody>
      </p:sp>
      <p:sp>
        <p:nvSpPr>
          <p:cNvPr id="1638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BCB76D-7C8D-4449-8487-BD8E5EEEF449}" type="slidenum">
              <a:rPr lang="da-DK" altLang="en-US"/>
              <a:pPr/>
              <a:t>5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02546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 dirty="0"/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BD78AD-029B-4580-8A3B-3D4ACC3364FA}" type="slidenum">
              <a:rPr lang="da-DK" altLang="en-US"/>
              <a:pPr/>
              <a:t>6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8972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Can anyone explain this?</a:t>
            </a:r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5223C5-96C0-4385-87ED-DC1A11AC6883}" type="slidenum">
              <a:rPr lang="da-DK" altLang="en-US"/>
              <a:pPr/>
              <a:t>8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91630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Major greenhouse gases are shown in the blue box</a:t>
            </a:r>
          </a:p>
          <a:p>
            <a:endParaRPr lang="en-GB" altLang="en-US" dirty="0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CFF148-F667-4570-B373-B37D0BFDC017}" type="slidenum">
              <a:rPr lang="da-DK" altLang="en-US"/>
              <a:pPr/>
              <a:t>9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479410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2560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F8F66F-B488-4096-BC0E-EB3C3EBC3C85}" type="slidenum">
              <a:rPr lang="da-DK" altLang="en-US"/>
              <a:pPr/>
              <a:t>10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227204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 dirty="0"/>
          </a:p>
        </p:txBody>
      </p:sp>
      <p:sp>
        <p:nvSpPr>
          <p:cNvPr id="2765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2D39DE-0691-417A-8A9C-D6B83C3F8502}" type="slidenum">
              <a:rPr lang="da-DK" altLang="en-US"/>
              <a:pPr/>
              <a:t>11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81348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F3FE-4908-5D5F-8B8F-F1FCFD1D3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EC9F0-4F96-2689-5014-51366469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DB4C3-36DB-F8DE-8894-54FE0D76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C45C-6557-7BBA-251B-E40E025E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92CD9-171E-0A9D-574D-C4968E7A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4664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E8F5-92E9-72BB-B116-12E31736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AD3FB-AB5D-4034-8C7F-0CF47626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F1C36-5CE1-ED1A-6B77-EA8972B3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E6FF4-FED8-B7AF-FC7C-635A52D6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525C6-EBD5-7A75-FF35-9AAFDD8E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1795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E05C9-A361-31A5-DDD7-5BF2E2003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6E3CB-969D-33AE-C38A-5FEC98564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6910-99C3-5A20-6DD7-E5EF1A44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614B1-23AD-8473-2438-169BE363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381E-A137-7BCD-3FBD-82909487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2802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1976A-0E86-4D51-A7E4-57D5C8E9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86B6-CC94-4300-A87C-C6D34FA9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C644E-1382-499E-8433-9557D9EF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5516E-588F-47B2-9224-F28075E72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14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4D32-DF3F-5F75-421C-7A0FE252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618C-10E1-4B68-E90E-10440E39F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E4CCE-3B04-7618-BCB2-5E9114AC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6CC31-B1C4-DC27-6E7B-6CFB4FBD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877BB-C347-8F47-E402-F1A1BD70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5048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0B7A-8563-761B-E567-8AA8C7F4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377E-5CA9-BB1B-D7B7-7D5458DFB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3FE7-5AD9-4C03-10CC-9782D007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CD6EB-81FE-7AE6-E789-0D1CB0F8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6B650-1349-CC1E-CA2B-7C9608FB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5390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87DA-6A00-9FCE-33DA-6E6E7735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AEEA9-EE2C-BA9D-AF45-9DE5000F5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EECAA-240A-AB2C-BAFD-9BB2E324B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A55FF-1359-597D-34B5-506890CD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3187E-9EDE-D1A5-A404-611C2C2F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16FE2-796A-FABF-DD5B-8369B289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3185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A128-4F59-9DFB-48CD-D6D8DA65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EA19F-A382-87DB-9E68-67016FEF5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87643-C28B-0A73-5B47-FEE40A38E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7FA5A-C8A9-EB97-E4E4-46C639BFF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3AF4A-6E9C-D4DE-5D84-2F432F4E9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05E5B-F035-9C4F-549D-84CD42A0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CEDC6-554B-94F7-00C7-66262B1A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E3779-8AA6-B239-638C-AA154CEC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0383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0765-6FCC-179F-3E57-C0A32A8D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2F286-49ED-96D1-7EC2-1872ED01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4E368-E913-B0B1-2EFC-09518D1D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1C6A4-0976-9062-1640-97C058B3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781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C94F3-45C1-0740-00A1-4BE1843E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C0A67-6ED5-5BDD-3A53-4E635A42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D0F5-BC68-CC33-01D9-F2A8361E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8193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5998-97BE-D89F-DF16-6835E9E5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6EF7-3907-8FB0-CF35-72F70CDC8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63D07-8065-D43B-7017-1C98C13C5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0F57B-8FCA-38ED-7EF7-EF3CFF87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63480-9395-E16A-1A3C-EF0BBC13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C1345-FB83-5D31-CB09-AAAFE742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4154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5BE8-3486-9BF2-4658-C127AAB6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0B69E-316E-F2B5-B803-8C96F4D17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2E12F-1F4D-5D5B-1044-98EA3D98D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48E5F-ECBD-8EB8-2400-300AC74F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E540C-B693-B70B-A0B8-5CC6AEC7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F10B9-74BE-93E9-B296-CA07B7D0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3100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D04D7-804B-8A1D-5C1F-989C58C9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83237-7EC4-D580-A276-E7F635F97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8E708-834D-9395-C65C-4473B220B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4ECF-A32A-4C2F-9B93-877B1AC59836}" type="datetimeFigureOut">
              <a:rPr lang="en-PK" smtClean="0"/>
              <a:t>09/12/2023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57547-8C99-2B5A-6C75-8A012D0FF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72FC-9CAB-45AC-FC6A-454C9468F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D075-9F8D-47CE-9C93-2554D9CB731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0221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A3298-0666-413D-A3FF-0D110B139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5" y="159165"/>
            <a:ext cx="1790335" cy="74937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5EBFC-B003-484D-ADB8-25B27ACD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124" y="2243523"/>
            <a:ext cx="5622236" cy="2461213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5400" b="1" dirty="0">
                <a:ea typeface="+mj-ea"/>
                <a:cs typeface="+mj-cs"/>
              </a:rPr>
              <a:t>Effect of Climate Change and Future</a:t>
            </a:r>
            <a:endParaRPr lang="en-PK" sz="5400" b="1" dirty="0">
              <a:ea typeface="+mj-ea"/>
              <a:cs typeface="+mj-cs"/>
            </a:endParaRPr>
          </a:p>
        </p:txBody>
      </p:sp>
      <p:pic>
        <p:nvPicPr>
          <p:cNvPr id="2050" name="Picture 2" descr="Global Warming and human waste ,Pollution Concept - Sustainability. showing  the effect of arid land with tree changing environment, Concept of climate  change. Sky background, different weather Photos | Adobe 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7444"/>
          <a:stretch/>
        </p:blipFill>
        <p:spPr bwMode="auto">
          <a:xfrm>
            <a:off x="6341805" y="811161"/>
            <a:ext cx="5014453" cy="48985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7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"/>
          <p:cNvSpPr txBox="1">
            <a:spLocks/>
          </p:cNvSpPr>
          <p:nvPr/>
        </p:nvSpPr>
        <p:spPr bwMode="auto">
          <a:xfrm>
            <a:off x="7986713" y="1253331"/>
            <a:ext cx="3367087" cy="369342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</p:txBody>
      </p:sp>
      <p:sp>
        <p:nvSpPr>
          <p:cNvPr id="24579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dirty="0"/>
              <a:t>Human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484" y="1706453"/>
            <a:ext cx="6932613" cy="38982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Over the last 100 years, since the </a:t>
            </a:r>
            <a:r>
              <a:rPr lang="en-GB" b="1" dirty="0">
                <a:solidFill>
                  <a:schemeClr val="accent2"/>
                </a:solidFill>
              </a:rPr>
              <a:t>industrial revolution</a:t>
            </a:r>
            <a:r>
              <a:rPr lang="en-GB" dirty="0">
                <a:solidFill>
                  <a:schemeClr val="accent2"/>
                </a:solidFill>
              </a:rPr>
              <a:t>, </a:t>
            </a:r>
            <a:r>
              <a:rPr lang="en-GB" dirty="0"/>
              <a:t>greenhouse gases have rapidly increased in the atmosphere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This is due to </a:t>
            </a:r>
            <a:r>
              <a:rPr lang="en-GB" b="1" dirty="0">
                <a:solidFill>
                  <a:schemeClr val="accent2"/>
                </a:solidFill>
              </a:rPr>
              <a:t>human activities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which release greenhouse gases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Electricity from coal or diesel generators and industry or pollution from factories contribute the most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24581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75" y="1561715"/>
            <a:ext cx="2933700" cy="318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58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Global warming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05468"/>
            <a:ext cx="6913563" cy="4816466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400" dirty="0"/>
              <a:t>More greenhouse gases trap more heat in the atmosphere, leading to </a:t>
            </a:r>
            <a:r>
              <a:rPr lang="en-GB" sz="3400" b="1" dirty="0">
                <a:solidFill>
                  <a:schemeClr val="accent2"/>
                </a:solidFill>
              </a:rPr>
              <a:t>global warming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400" dirty="0"/>
              <a:t>Since 1880, global temp has increased by </a:t>
            </a:r>
            <a:r>
              <a:rPr lang="en-GB" sz="3400" b="1" dirty="0"/>
              <a:t>almost </a:t>
            </a:r>
            <a:r>
              <a:rPr lang="en-GB" sz="3400" b="1" spc="-10" dirty="0"/>
              <a:t>1°C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400" dirty="0"/>
              <a:t>How much this  rises depends on how much more greenhouse gas is released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400" dirty="0"/>
              <a:t>Temp could rise by almost </a:t>
            </a:r>
            <a:r>
              <a:rPr lang="en-GB" sz="3400" b="1" dirty="0"/>
              <a:t>5°C by 2100.</a:t>
            </a:r>
            <a:r>
              <a:rPr lang="en-GB" sz="3400" dirty="0"/>
              <a:t> However, countries around the world agreed to keep this </a:t>
            </a:r>
            <a:r>
              <a:rPr lang="en-GB" sz="3400" b="1" dirty="0"/>
              <a:t>below 2°C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400" dirty="0"/>
              <a:t>Humans have added so much greenhouse gas to the atmosphere, that even if all emissions stopped today, the planet would still continue to warm for decades to come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/>
          </a:p>
        </p:txBody>
      </p:sp>
      <p:pic>
        <p:nvPicPr>
          <p:cNvPr id="26628" name="Content Placeholder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44675"/>
            <a:ext cx="2881313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Content Placeholder 3"/>
          <p:cNvSpPr txBox="1">
            <a:spLocks/>
          </p:cNvSpPr>
          <p:nvPr/>
        </p:nvSpPr>
        <p:spPr bwMode="auto">
          <a:xfrm>
            <a:off x="7986713" y="2097529"/>
            <a:ext cx="3367087" cy="367259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86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1°C or 2°C warmer sounds small?</a:t>
            </a:r>
          </a:p>
        </p:txBody>
      </p:sp>
      <p:sp>
        <p:nvSpPr>
          <p:cNvPr id="2" name="Content Placeholder 8"/>
          <p:cNvSpPr>
            <a:spLocks noGrp="1" noChangeArrowheads="1"/>
          </p:cNvSpPr>
          <p:nvPr>
            <p:ph idx="1"/>
          </p:nvPr>
        </p:nvSpPr>
        <p:spPr bwMode="auto">
          <a:xfrm>
            <a:off x="1127125" y="1787525"/>
            <a:ext cx="10009188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1°C or 2°C - might not sound like much, but think about what happens when your body temperature is increased by 1 or 2 degrees?</a:t>
            </a:r>
          </a:p>
          <a:p>
            <a:pPr eaLnBrk="1" hangingPunct="1"/>
            <a:r>
              <a:rPr lang="en-GB" altLang="en-US" dirty="0"/>
              <a:t>You would immediately fall sick and get a fever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84" y="3732811"/>
            <a:ext cx="2159000" cy="217328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03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Global warming &amp; the water cycle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04863" y="1712913"/>
            <a:ext cx="7007225" cy="43513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300" b="1" dirty="0">
                <a:solidFill>
                  <a:schemeClr val="accent2"/>
                </a:solidFill>
              </a:rPr>
              <a:t>Global warming </a:t>
            </a:r>
            <a:r>
              <a:rPr lang="en-GB" sz="3300" dirty="0"/>
              <a:t>intensifies the water cycle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300" dirty="0"/>
              <a:t>Higher temps increase </a:t>
            </a:r>
            <a:r>
              <a:rPr lang="en-GB" sz="3300" b="1" dirty="0">
                <a:solidFill>
                  <a:schemeClr val="accent2"/>
                </a:solidFill>
              </a:rPr>
              <a:t>evaporation of water</a:t>
            </a:r>
            <a:r>
              <a:rPr lang="en-GB" sz="3300" dirty="0">
                <a:solidFill>
                  <a:schemeClr val="accent2"/>
                </a:solidFill>
              </a:rPr>
              <a:t> </a:t>
            </a:r>
            <a:r>
              <a:rPr lang="en-GB" sz="3300" dirty="0"/>
              <a:t>from sea, lakes, rivers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300" dirty="0"/>
              <a:t>Warmer air holds more water vapour, resulting in more intense </a:t>
            </a:r>
            <a:r>
              <a:rPr lang="en-GB" sz="3300" b="1" dirty="0">
                <a:solidFill>
                  <a:schemeClr val="accent2"/>
                </a:solidFill>
              </a:rPr>
              <a:t>rainstorms. </a:t>
            </a:r>
            <a:r>
              <a:rPr lang="en-GB" sz="3300" dirty="0"/>
              <a:t>This can lead to flooding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300" dirty="0"/>
              <a:t>More floods where water runs off into rivers and streams, does little to dampen the soil.  This increased temps can lead to </a:t>
            </a:r>
            <a:r>
              <a:rPr lang="en-GB" sz="3300" b="1" dirty="0">
                <a:solidFill>
                  <a:schemeClr val="accent2"/>
                </a:solidFill>
              </a:rPr>
              <a:t>drought  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300" dirty="0"/>
              <a:t>Weather patterns across the world are effected over time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300" dirty="0"/>
              <a:t>This results in </a:t>
            </a:r>
            <a:r>
              <a:rPr lang="en-GB" sz="3300" b="1" dirty="0">
                <a:solidFill>
                  <a:schemeClr val="accent2"/>
                </a:solidFill>
              </a:rPr>
              <a:t>CLIMATE CHANGE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2"/>
          </p:nvPr>
        </p:nvPicPr>
        <p:blipFill rotWithShape="1">
          <a:blip r:embed="rId3"/>
          <a:srcRect/>
          <a:stretch/>
        </p:blipFill>
        <p:spPr>
          <a:xfrm>
            <a:off x="8228013" y="1670050"/>
            <a:ext cx="2951162" cy="427990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9701" name="Content Placeholder 3"/>
          <p:cNvSpPr txBox="1">
            <a:spLocks/>
          </p:cNvSpPr>
          <p:nvPr/>
        </p:nvSpPr>
        <p:spPr bwMode="auto">
          <a:xfrm>
            <a:off x="8020050" y="1914575"/>
            <a:ext cx="3367088" cy="390125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20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50050" y="0"/>
            <a:ext cx="5441950" cy="56546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746" name="Title 4"/>
          <p:cNvSpPr>
            <a:spLocks noGrp="1" noChangeArrowheads="1"/>
          </p:cNvSpPr>
          <p:nvPr>
            <p:ph type="ctrTitle"/>
          </p:nvPr>
        </p:nvSpPr>
        <p:spPr bwMode="auto">
          <a:xfrm>
            <a:off x="1243781" y="2787445"/>
            <a:ext cx="9144000" cy="781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dirty="0"/>
              <a:t>Hazards and impacts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60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2152650" y="365125"/>
            <a:ext cx="8047038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Climate change, hazards &amp; impacts</a:t>
            </a:r>
          </a:p>
        </p:txBody>
      </p:sp>
      <p:sp>
        <p:nvSpPr>
          <p:cNvPr id="25603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911224" y="1706453"/>
            <a:ext cx="10369550" cy="40735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Climate Change is </a:t>
            </a:r>
            <a:r>
              <a:rPr lang="en-US" altLang="en-US" sz="2600" b="1" dirty="0">
                <a:solidFill>
                  <a:schemeClr val="accent2"/>
                </a:solidFill>
              </a:rPr>
              <a:t>exacerbating</a:t>
            </a:r>
            <a:r>
              <a:rPr lang="en-US" altLang="en-US" sz="2600" dirty="0"/>
              <a:t> a range of weather related hazards around the world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Climate change makes some hazards more </a:t>
            </a:r>
            <a:r>
              <a:rPr lang="en-US" altLang="en-US" sz="2600" b="1" dirty="0">
                <a:solidFill>
                  <a:schemeClr val="accent2"/>
                </a:solidFill>
              </a:rPr>
              <a:t>frequent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Climate change makes some hazards more </a:t>
            </a:r>
            <a:r>
              <a:rPr lang="en-US" altLang="en-US" sz="2600" b="1" dirty="0">
                <a:solidFill>
                  <a:schemeClr val="accent2"/>
                </a:solidFill>
              </a:rPr>
              <a:t>intense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600" dirty="0"/>
              <a:t>These hazards </a:t>
            </a:r>
            <a:r>
              <a:rPr lang="en-GB" altLang="en-US" sz="2600" b="1" dirty="0">
                <a:solidFill>
                  <a:schemeClr val="accent2"/>
                </a:solidFill>
              </a:rPr>
              <a:t>impact</a:t>
            </a:r>
            <a:r>
              <a:rPr lang="en-GB" altLang="en-US" sz="2600" dirty="0"/>
              <a:t> people around the world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600" dirty="0"/>
              <a:t>The same hazard can have </a:t>
            </a:r>
            <a:r>
              <a:rPr lang="en-GB" altLang="en-US" sz="2600" b="1" dirty="0">
                <a:solidFill>
                  <a:schemeClr val="accent2"/>
                </a:solidFill>
              </a:rPr>
              <a:t>different impacts for different people</a:t>
            </a:r>
            <a:endParaRPr lang="en-GB" altLang="en-US" sz="2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04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857" y="0"/>
            <a:ext cx="78867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Scientists project:</a:t>
            </a:r>
          </a:p>
        </p:txBody>
      </p:sp>
      <p:sp>
        <p:nvSpPr>
          <p:cNvPr id="60418" name="Rectangle 1030"/>
          <p:cNvSpPr>
            <a:spLocks noGrp="1" noChangeArrowheads="1"/>
          </p:cNvSpPr>
          <p:nvPr>
            <p:ph idx="1"/>
          </p:nvPr>
        </p:nvSpPr>
        <p:spPr>
          <a:xfrm>
            <a:off x="503647" y="1065008"/>
            <a:ext cx="8431212" cy="48672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ea typeface="ＭＳ Ｐゴシック" pitchFamily="34" charset="-128"/>
              </a:rPr>
              <a:t>Temperature increase </a:t>
            </a:r>
            <a:r>
              <a:rPr lang="en-US" dirty="0">
                <a:ea typeface="ＭＳ Ｐゴシック" pitchFamily="34" charset="-128"/>
              </a:rPr>
              <a:t>(0.3 – 4.8°C by 2100)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ea typeface="ＭＳ Ｐゴシック" pitchFamily="34" charset="-128"/>
              </a:rPr>
              <a:t>Heat waves </a:t>
            </a:r>
            <a:r>
              <a:rPr lang="en-US" dirty="0">
                <a:ea typeface="ＭＳ Ｐゴシック" pitchFamily="34" charset="-128"/>
              </a:rPr>
              <a:t>- more often and last longer</a:t>
            </a:r>
            <a:endParaRPr lang="en-US" dirty="0">
              <a:solidFill>
                <a:schemeClr val="accent6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ea typeface="ＭＳ Ｐゴシック" pitchFamily="34" charset="-128"/>
              </a:rPr>
              <a:t>Extreme precipitation events </a:t>
            </a:r>
            <a:r>
              <a:rPr lang="en-US" dirty="0">
                <a:ea typeface="ＭＳ Ｐゴシック" pitchFamily="34" charset="-128"/>
              </a:rPr>
              <a:t>(rain, snow)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US" dirty="0">
                <a:ea typeface="ＭＳ Ｐゴシック" pitchFamily="34" charset="-128"/>
              </a:rPr>
              <a:t>   - more often and more intense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ea typeface="ＭＳ Ｐゴシック" pitchFamily="34" charset="-128"/>
              </a:rPr>
              <a:t>Precipitation increases </a:t>
            </a:r>
            <a:r>
              <a:rPr lang="en-US" dirty="0">
                <a:ea typeface="ＭＳ Ｐゴシック" pitchFamily="34" charset="-128"/>
              </a:rPr>
              <a:t>in wet regions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ea typeface="ＭＳ Ｐゴシック" pitchFamily="34" charset="-128"/>
              </a:rPr>
              <a:t>Precipitation decreases </a:t>
            </a:r>
            <a:r>
              <a:rPr lang="en-US" dirty="0">
                <a:ea typeface="ＭＳ Ｐゴシック" pitchFamily="34" charset="-128"/>
              </a:rPr>
              <a:t>in dry regions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</a:rPr>
              <a:t>Increase in </a:t>
            </a:r>
            <a:r>
              <a:rPr lang="en-US" dirty="0">
                <a:solidFill>
                  <a:schemeClr val="accent2"/>
                </a:solidFill>
                <a:ea typeface="ＭＳ Ｐゴシック" pitchFamily="34" charset="-128"/>
              </a:rPr>
              <a:t>tropical cyclone wind speeds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ea typeface="ＭＳ Ｐゴシック" pitchFamily="34" charset="-128"/>
              </a:rPr>
              <a:t>Decreased snow / ice extent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ea typeface="ＭＳ Ｐゴシック" pitchFamily="34" charset="-128"/>
              </a:rPr>
              <a:t>Rising sea level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ea typeface="ＭＳ Ｐゴシック" pitchFamily="34" charset="-128"/>
              </a:rPr>
              <a:t>Warming and acidification of oceans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accent6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8701088" y="6345238"/>
            <a:ext cx="160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a-DK" altLang="en-US" sz="1000"/>
              <a:t>Source: IPCC 2014, AR5</a:t>
            </a:r>
          </a:p>
        </p:txBody>
      </p:sp>
      <p:pic>
        <p:nvPicPr>
          <p:cNvPr id="5" name="Picture 4" descr="C:\Users\BrigitteR\Pictures\Valenzuela Session 1\DSC01037 (2).JPG"/>
          <p:cNvPicPr/>
          <p:nvPr/>
        </p:nvPicPr>
        <p:blipFill rotWithShape="1">
          <a:blip r:embed="rId3"/>
          <a:srcRect/>
          <a:stretch/>
        </p:blipFill>
        <p:spPr bwMode="auto">
          <a:xfrm>
            <a:off x="8561388" y="4351799"/>
            <a:ext cx="1216025" cy="6921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6"/>
          <p:cNvPicPr/>
          <p:nvPr/>
        </p:nvPicPr>
        <p:blipFill rotWithShape="1">
          <a:blip r:embed="rId4"/>
          <a:srcRect/>
          <a:stretch/>
        </p:blipFill>
        <p:spPr bwMode="auto">
          <a:xfrm>
            <a:off x="8535988" y="922799"/>
            <a:ext cx="1254125" cy="8382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" name="Picture 7" descr="C:\Users\BrigitteR\Pictures\Valenzuela Session 1\DSC01037 (2).JPG"/>
          <p:cNvPicPr/>
          <p:nvPr/>
        </p:nvPicPr>
        <p:blipFill rotWithShape="1">
          <a:blip r:embed="rId5"/>
          <a:srcRect/>
          <a:stretch/>
        </p:blipFill>
        <p:spPr bwMode="auto">
          <a:xfrm>
            <a:off x="8535988" y="5131262"/>
            <a:ext cx="1206500" cy="73183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Picture 8" descr="C:\Users\BrigitteR\Pictures\Valenzuela Session 1\DSC01037 (2).JPG"/>
          <p:cNvPicPr/>
          <p:nvPr/>
        </p:nvPicPr>
        <p:blipFill rotWithShape="1">
          <a:blip r:embed="rId6"/>
          <a:srcRect/>
          <a:stretch/>
        </p:blipFill>
        <p:spPr bwMode="auto">
          <a:xfrm>
            <a:off x="8550275" y="3477087"/>
            <a:ext cx="1216025" cy="7874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" name="Picture 9" descr="C:\Users\BrigitteR\Pictures\Valenzuela Session 1\DSC01037 (2).JPG"/>
          <p:cNvPicPr/>
          <p:nvPr/>
        </p:nvPicPr>
        <p:blipFill rotWithShape="1">
          <a:blip r:embed="rId7"/>
          <a:srcRect/>
          <a:stretch/>
        </p:blipFill>
        <p:spPr bwMode="auto">
          <a:xfrm>
            <a:off x="8551863" y="2610312"/>
            <a:ext cx="1225550" cy="80486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1" name="Picture 10" descr="C:\Users\BrigitteR\Pictures\Valenzuela Session 1\DSC01037 (2).JPG"/>
          <p:cNvPicPr/>
          <p:nvPr/>
        </p:nvPicPr>
        <p:blipFill rotWithShape="1">
          <a:blip r:embed="rId8"/>
          <a:srcRect/>
          <a:stretch/>
        </p:blipFill>
        <p:spPr bwMode="auto">
          <a:xfrm>
            <a:off x="8535988" y="1829262"/>
            <a:ext cx="1254125" cy="71278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6356555"/>
            <a:ext cx="11469943" cy="64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00" dirty="0">
                <a:latin typeface="+mn-lt"/>
              </a:rPr>
              <a:t>Reference:- </a:t>
            </a:r>
            <a:r>
              <a:rPr lang="en-US" sz="1600" dirty="0">
                <a:latin typeface="+mn-lt"/>
              </a:rPr>
              <a:t>IPCC Special Report on Global Warming, UNEP Emissions Gap Report, World Bank "Turn Down the Heat" Series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 </a:t>
            </a:r>
            <a:endParaRPr lang="en-US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08257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58" y="253313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9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 noChangeArrowheads="1"/>
          </p:cNvSpPr>
          <p:nvPr/>
        </p:nvSpPr>
        <p:spPr>
          <a:xfrm>
            <a:off x="1200150" y="2019300"/>
            <a:ext cx="10120313" cy="43513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 algn="l" eaLnBrk="1" hangingPunct="1">
              <a:buFont typeface="+mj-lt"/>
              <a:buAutoNum type="arabicPeriod"/>
              <a:defRPr/>
            </a:pPr>
            <a:r>
              <a:rPr lang="en-GB" altLang="en-US" sz="3200" kern="0" dirty="0"/>
              <a:t>Introduction</a:t>
            </a:r>
          </a:p>
          <a:p>
            <a:pPr marL="514350" indent="-514350" algn="l" eaLnBrk="1" hangingPunct="1">
              <a:buFont typeface="+mj-lt"/>
              <a:buAutoNum type="arabicPeriod"/>
              <a:defRPr/>
            </a:pPr>
            <a:r>
              <a:rPr lang="en-GB" altLang="en-US" sz="3200" kern="0" dirty="0"/>
              <a:t>What causes climate change?</a:t>
            </a:r>
          </a:p>
          <a:p>
            <a:pPr marL="514350" indent="-514350" algn="l" eaLnBrk="1" hangingPunct="1">
              <a:buFont typeface="+mj-lt"/>
              <a:buAutoNum type="arabicPeriod"/>
              <a:defRPr/>
            </a:pPr>
            <a:r>
              <a:rPr lang="en-GB" altLang="en-US" sz="3200" kern="0" dirty="0"/>
              <a:t>Hazards and impacts </a:t>
            </a:r>
          </a:p>
          <a:p>
            <a:pPr marL="514350" indent="-514350" algn="l" eaLnBrk="1" hangingPunct="1">
              <a:buFont typeface="+mj-lt"/>
              <a:buAutoNum type="arabicPeriod"/>
              <a:defRPr/>
            </a:pPr>
            <a:endParaRPr lang="en-GB" altLang="en-US" b="1" kern="0" dirty="0">
              <a:solidFill>
                <a:schemeClr val="accent2"/>
              </a:solidFill>
            </a:endParaRPr>
          </a:p>
          <a:p>
            <a:pPr marL="514350" indent="-514350" algn="l" eaLnBrk="1" hangingPunct="1">
              <a:buFont typeface="+mj-lt"/>
              <a:buAutoNum type="arabicPeriod"/>
              <a:defRPr/>
            </a:pPr>
            <a:endParaRPr lang="en-GB" altLang="en-US" b="1" kern="0" dirty="0">
              <a:solidFill>
                <a:schemeClr val="accent2"/>
              </a:solidFill>
            </a:endParaRPr>
          </a:p>
          <a:p>
            <a:pPr marL="514350" indent="-514350" algn="l" eaLnBrk="1" hangingPunct="1">
              <a:buFont typeface="+mj-lt"/>
              <a:buAutoNum type="arabicPeriod"/>
              <a:defRPr/>
            </a:pPr>
            <a:endParaRPr lang="en-GB" altLang="en-US" b="1" kern="0" dirty="0">
              <a:solidFill>
                <a:schemeClr val="accent2"/>
              </a:solidFill>
            </a:endParaRPr>
          </a:p>
          <a:p>
            <a:pPr marL="514350" indent="-514350" algn="l" eaLnBrk="1" hangingPunct="1">
              <a:buFont typeface="+mj-lt"/>
              <a:buAutoNum type="arabicPeriod"/>
              <a:defRPr/>
            </a:pPr>
            <a:endParaRPr lang="en-GB" altLang="en-US" b="1" kern="0" dirty="0">
              <a:solidFill>
                <a:schemeClr val="accent2"/>
              </a:solidFill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-1135779" y="339213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4400" kern="0" dirty="0">
                <a:solidFill>
                  <a:schemeClr val="tx1"/>
                </a:solidFill>
                <a:latin typeface="+mn-lt"/>
              </a:rPr>
              <a:t>What we learn today………</a:t>
            </a:r>
            <a:endParaRPr lang="en-GB" altLang="en-US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28" y="1554480"/>
            <a:ext cx="3571594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7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50050" y="0"/>
            <a:ext cx="5441950" cy="56546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66" name="Title 1"/>
          <p:cNvSpPr>
            <a:spLocks noGrp="1" noChangeArrowheads="1"/>
          </p:cNvSpPr>
          <p:nvPr>
            <p:ph type="ctrTitle"/>
          </p:nvPr>
        </p:nvSpPr>
        <p:spPr bwMode="auto">
          <a:xfrm>
            <a:off x="2861187" y="2743199"/>
            <a:ext cx="6567949" cy="7520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en-US" b="1" dirty="0">
                <a:latin typeface="+mn-lt"/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156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803275"/>
            <a:ext cx="531495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66" y="2463800"/>
            <a:ext cx="5700348" cy="3437467"/>
          </a:xfrm>
        </p:spPr>
        <p:txBody>
          <a:bodyPr rtlCol="0" anchor="t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Weather refers to conditions like rain, temperature and wind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over hours to days</a:t>
            </a:r>
            <a:endParaRPr lang="en-US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ea typeface="ＭＳ Ｐゴシック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a typeface="ＭＳ Ｐゴシック" charset="-128"/>
              </a:rPr>
              <a:t>LOOK</a:t>
            </a:r>
            <a:r>
              <a:rPr lang="en-US" dirty="0">
                <a:ea typeface="ＭＳ Ｐゴシック" charset="-128"/>
              </a:rPr>
              <a:t> out the window now. What is the </a:t>
            </a:r>
            <a:r>
              <a:rPr lang="en-US" b="1" dirty="0">
                <a:ea typeface="ＭＳ Ｐゴシック" charset="-128"/>
              </a:rPr>
              <a:t>weather</a:t>
            </a:r>
            <a:r>
              <a:rPr lang="en-US" dirty="0">
                <a:ea typeface="ＭＳ Ｐゴシック" charset="-128"/>
              </a:rPr>
              <a:t> like?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>
              <a:ea typeface="ＭＳ Ｐゴシック" charset="-128"/>
            </a:endParaRPr>
          </a:p>
        </p:txBody>
      </p:sp>
      <p:sp>
        <p:nvSpPr>
          <p:cNvPr id="20485" name="Freeform: Shape 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583363" y="-1588"/>
            <a:ext cx="5608637" cy="5840413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Freeform: Shap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50050" y="0"/>
            <a:ext cx="5441950" cy="56546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64" y="858379"/>
            <a:ext cx="37973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74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803275"/>
            <a:ext cx="531495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650"/>
            <a:ext cx="5608638" cy="3886200"/>
          </a:xfrm>
        </p:spPr>
        <p:txBody>
          <a:bodyPr rtlCol="0" anchor="t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7000" dirty="0">
                <a:solidFill>
                  <a:schemeClr val="accent2">
                    <a:lumMod val="75000"/>
                  </a:schemeClr>
                </a:solidFill>
              </a:rPr>
              <a:t>Climate </a:t>
            </a:r>
            <a:r>
              <a:rPr lang="en-US" sz="7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refers to </a:t>
            </a:r>
            <a:r>
              <a:rPr lang="en-US" sz="7000" b="1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average weather conditions over a long period of time </a:t>
            </a:r>
            <a:r>
              <a:rPr lang="en-US" sz="7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(30+ years)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7000" dirty="0">
              <a:ea typeface="ＭＳ Ｐゴシック" charset="-128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7000" b="1" dirty="0">
                <a:ea typeface="ＭＳ Ｐゴシック" charset="-128"/>
              </a:rPr>
              <a:t>THINK</a:t>
            </a:r>
            <a:r>
              <a:rPr lang="en-US" sz="7000" dirty="0">
                <a:ea typeface="ＭＳ Ｐゴシック" charset="-128"/>
              </a:rPr>
              <a:t> about what the weather is </a:t>
            </a:r>
            <a:r>
              <a:rPr lang="en-US" sz="7000" b="1" dirty="0">
                <a:ea typeface="ＭＳ Ｐゴシック" charset="-128"/>
              </a:rPr>
              <a:t>normally</a:t>
            </a:r>
            <a:r>
              <a:rPr lang="en-US" sz="7000" dirty="0">
                <a:ea typeface="ＭＳ Ｐゴシック" charset="-128"/>
              </a:rPr>
              <a:t> like on your birthday?  - Is it normally dry or wet / hot or cold?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>
              <a:ea typeface="ＭＳ Ｐゴシック" charset="-128"/>
            </a:endParaRPr>
          </a:p>
        </p:txBody>
      </p:sp>
      <p:sp>
        <p:nvSpPr>
          <p:cNvPr id="72" name="Freeform: Shape 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583363" y="-1588"/>
            <a:ext cx="5608637" cy="5840413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Freeform: Shap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50050" y="0"/>
            <a:ext cx="5441950" cy="56546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42938"/>
            <a:ext cx="3797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2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803275"/>
            <a:ext cx="531495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accent2">
                    <a:lumMod val="75000"/>
                  </a:schemeClr>
                </a:solidFill>
              </a:rPr>
              <a:t>Climate change</a:t>
            </a:r>
          </a:p>
        </p:txBody>
      </p:sp>
      <p:sp>
        <p:nvSpPr>
          <p:cNvPr id="2253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2279650"/>
            <a:ext cx="5608638" cy="3957638"/>
          </a:xfrm>
        </p:spPr>
        <p:txBody>
          <a:bodyPr anchor="t">
            <a:normAutofit fontScale="850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ea typeface="MS PGothic" charset="-128"/>
              </a:rPr>
              <a:t>Climate change is a statistically significant </a:t>
            </a:r>
            <a:r>
              <a:rPr lang="en-US" altLang="en-US" sz="3600" b="1" i="1" dirty="0">
                <a:solidFill>
                  <a:schemeClr val="accent2">
                    <a:lumMod val="75000"/>
                  </a:schemeClr>
                </a:solidFill>
                <a:ea typeface="MS PGothic" charset="-128"/>
              </a:rPr>
              <a:t>change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ea typeface="MS PGothic" charset="-128"/>
              </a:rPr>
              <a:t> in the state of the </a:t>
            </a:r>
            <a:r>
              <a:rPr lang="en-US" altLang="en-US" sz="3600" i="1" dirty="0">
                <a:solidFill>
                  <a:schemeClr val="accent2">
                    <a:lumMod val="75000"/>
                  </a:schemeClr>
                </a:solidFill>
                <a:ea typeface="MS PGothic" charset="-128"/>
              </a:rPr>
              <a:t>climate (average weather)</a:t>
            </a:r>
            <a:r>
              <a:rPr lang="en-US" altLang="en-US" sz="3600" b="1" i="1" dirty="0">
                <a:solidFill>
                  <a:schemeClr val="accent2">
                    <a:lumMod val="75000"/>
                  </a:schemeClr>
                </a:solidFill>
                <a:ea typeface="MS PGothic" charset="-128"/>
              </a:rPr>
              <a:t> that persists for an extended period of time </a:t>
            </a:r>
            <a:r>
              <a:rPr lang="en-US" altLang="en-US" sz="3600" i="1" dirty="0">
                <a:solidFill>
                  <a:schemeClr val="accent2">
                    <a:lumMod val="75000"/>
                  </a:schemeClr>
                </a:solidFill>
                <a:ea typeface="MS PGothic" charset="-128"/>
              </a:rPr>
              <a:t>(decades or longer)</a:t>
            </a:r>
          </a:p>
          <a:p>
            <a:pPr eaLnBrk="1" hangingPunct="1">
              <a:defRPr/>
            </a:pPr>
            <a:endParaRPr lang="en-US" altLang="en-US" sz="3600" b="1" i="1" dirty="0">
              <a:ea typeface="MS PGothic" charset="-128"/>
            </a:endParaRPr>
          </a:p>
          <a:p>
            <a:pPr lvl="1" eaLnBrk="1" hangingPunct="1">
              <a:defRPr/>
            </a:pPr>
            <a:r>
              <a:rPr lang="en-US" altLang="en-US" sz="3600" b="1" dirty="0">
                <a:ea typeface="MS PGothic" charset="-128"/>
              </a:rPr>
              <a:t>ASK</a:t>
            </a:r>
            <a:r>
              <a:rPr lang="en-US" altLang="en-US" sz="3600" dirty="0">
                <a:ea typeface="MS PGothic" charset="-128"/>
              </a:rPr>
              <a:t> an elder what the weather was normally like 30 years ago, in your birthday month? </a:t>
            </a:r>
            <a:r>
              <a:rPr lang="en-GB" altLang="en-US" sz="3600" dirty="0">
                <a:ea typeface="MS PGothic" charset="-128"/>
              </a:rPr>
              <a:t>Has it changed?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1800" dirty="0">
              <a:ea typeface="MS PGothic" charset="-128"/>
            </a:endParaRPr>
          </a:p>
        </p:txBody>
      </p:sp>
      <p:sp>
        <p:nvSpPr>
          <p:cNvPr id="22533" name="Freeform: Shape 1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583363" y="-1588"/>
            <a:ext cx="5608637" cy="5840413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Freeform: Shape 1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50050" y="0"/>
            <a:ext cx="5441950" cy="56546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623888"/>
            <a:ext cx="367188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9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50050" y="0"/>
            <a:ext cx="5441950" cy="56546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58" name="Tit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35510" y="1859424"/>
            <a:ext cx="9144000" cy="238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What causes climate change?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082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dirty="0"/>
              <a:t>The Greenhouse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207" y="1425217"/>
            <a:ext cx="6986588" cy="4546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Sunlight passes through the atmosphere to earth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At earth’s surface it’s reflected back through the atmosphere to space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However! After it is reflected, </a:t>
            </a:r>
            <a:r>
              <a:rPr lang="en-US" b="1" dirty="0">
                <a:solidFill>
                  <a:schemeClr val="accent2"/>
                </a:solidFill>
              </a:rPr>
              <a:t>greenhouse gases </a:t>
            </a:r>
            <a:r>
              <a:rPr lang="en-US" dirty="0"/>
              <a:t>can trap heat in the atmosphere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We call this process the </a:t>
            </a:r>
            <a:r>
              <a:rPr lang="en-US" b="1" dirty="0">
                <a:solidFill>
                  <a:schemeClr val="accent2"/>
                </a:solidFill>
              </a:rPr>
              <a:t>greenhouse effect; </a:t>
            </a:r>
            <a:r>
              <a:rPr lang="en-US" dirty="0"/>
              <a:t>as it is similar to a greenhouse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Greenhouse gases act like a big blanket around the earth, trapping heat</a:t>
            </a: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/>
          <a:stretch/>
        </p:blipFill>
        <p:spPr bwMode="auto">
          <a:xfrm>
            <a:off x="8058150" y="1690688"/>
            <a:ext cx="3295650" cy="4389437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5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 txBox="1">
            <a:spLocks/>
          </p:cNvSpPr>
          <p:nvPr/>
        </p:nvSpPr>
        <p:spPr bwMode="auto">
          <a:xfrm>
            <a:off x="7958138" y="994725"/>
            <a:ext cx="3367087" cy="44862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altLang="en-US" sz="2800" dirty="0">
              <a:latin typeface="Calibri" panose="020F0502020204030204" pitchFamily="34" charset="0"/>
            </a:endParaRPr>
          </a:p>
        </p:txBody>
      </p:sp>
      <p:sp>
        <p:nvSpPr>
          <p:cNvPr id="22531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dirty="0"/>
              <a:t>Greenhouse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539" y="1828800"/>
            <a:ext cx="6913563" cy="4038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Greenhouse gases trap heat from the sun in the atmosphere, after it is reflected from earth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Greenhouse gases occur </a:t>
            </a:r>
            <a:r>
              <a:rPr lang="en-GB" b="1" dirty="0">
                <a:solidFill>
                  <a:schemeClr val="accent2"/>
                </a:solidFill>
              </a:rPr>
              <a:t>naturally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in the atmosphere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Without them, the earth would be very cold – about </a:t>
            </a:r>
            <a:r>
              <a:rPr lang="en-GB" b="1" dirty="0">
                <a:solidFill>
                  <a:schemeClr val="accent2"/>
                </a:solidFill>
              </a:rPr>
              <a:t>minus 18</a:t>
            </a:r>
            <a:r>
              <a:rPr lang="en-GB" altLang="en-US" b="1" dirty="0">
                <a:solidFill>
                  <a:schemeClr val="accent2"/>
                </a:solidFill>
              </a:rPr>
              <a:t>°C </a:t>
            </a:r>
            <a:r>
              <a:rPr lang="en-GB" b="1" dirty="0">
                <a:solidFill>
                  <a:schemeClr val="accent2"/>
                </a:solidFill>
              </a:rPr>
              <a:t>!</a:t>
            </a:r>
            <a:r>
              <a:rPr lang="en-GB" dirty="0"/>
              <a:t>  All water on earth would freeze, the oceans would turn to ice and life as we know it would not exist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63" y="1559700"/>
            <a:ext cx="31496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4C630-8EB2-2E72-6EC7-A78C995BC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37"/>
            <a:ext cx="12191999" cy="612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8A524-B3FE-F693-7D78-BF9D0D01E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9" y="6158072"/>
            <a:ext cx="1371760" cy="61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8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908</Words>
  <Application>Microsoft Office PowerPoint</Application>
  <PresentationFormat>Widescreen</PresentationFormat>
  <Paragraphs>105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Introduction</vt:lpstr>
      <vt:lpstr>Weather</vt:lpstr>
      <vt:lpstr>Climate</vt:lpstr>
      <vt:lpstr>Climate change</vt:lpstr>
      <vt:lpstr>What causes climate change?</vt:lpstr>
      <vt:lpstr>The Greenhouse Effect</vt:lpstr>
      <vt:lpstr>Greenhouse gases</vt:lpstr>
      <vt:lpstr>Human activity</vt:lpstr>
      <vt:lpstr>Global warming</vt:lpstr>
      <vt:lpstr>1°C or 2°C warmer sounds small?</vt:lpstr>
      <vt:lpstr>Global warming &amp; the water cycle</vt:lpstr>
      <vt:lpstr>Hazards and impacts</vt:lpstr>
      <vt:lpstr>Climate change, hazards &amp; impacts</vt:lpstr>
      <vt:lpstr>Scientists project: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Saboor</dc:creator>
  <cp:lastModifiedBy>Abdul Saboor</cp:lastModifiedBy>
  <cp:revision>202</cp:revision>
  <dcterms:created xsi:type="dcterms:W3CDTF">2023-11-02T08:36:03Z</dcterms:created>
  <dcterms:modified xsi:type="dcterms:W3CDTF">2023-12-09T03:10:32Z</dcterms:modified>
</cp:coreProperties>
</file>